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62" r:id="rId4"/>
    <p:sldId id="259" r:id="rId5"/>
    <p:sldId id="268" r:id="rId6"/>
    <p:sldId id="274" r:id="rId7"/>
    <p:sldId id="275" r:id="rId8"/>
    <p:sldId id="276" r:id="rId9"/>
    <p:sldId id="269" r:id="rId10"/>
    <p:sldId id="263" r:id="rId11"/>
    <p:sldId id="265" r:id="rId12"/>
    <p:sldId id="264" r:id="rId13"/>
    <p:sldId id="267" r:id="rId14"/>
    <p:sldId id="266" r:id="rId15"/>
    <p:sldId id="270" r:id="rId16"/>
    <p:sldId id="273" r:id="rId1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22" autoAdjust="0"/>
  </p:normalViewPr>
  <p:slideViewPr>
    <p:cSldViewPr>
      <p:cViewPr>
        <p:scale>
          <a:sx n="62" d="100"/>
          <a:sy n="62" d="100"/>
        </p:scale>
        <p:origin x="-82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6564-5146-4EFC-8997-FE2DF77911DE}" type="datetimeFigureOut">
              <a:rPr lang="bg-BG" smtClean="0"/>
              <a:t>21.11.2019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9108-3753-4FC1-A341-83C4548457B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3104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6564-5146-4EFC-8997-FE2DF77911DE}" type="datetimeFigureOut">
              <a:rPr lang="bg-BG" smtClean="0"/>
              <a:t>21.11.2019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9108-3753-4FC1-A341-83C4548457B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00913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6564-5146-4EFC-8997-FE2DF77911DE}" type="datetimeFigureOut">
              <a:rPr lang="bg-BG" smtClean="0"/>
              <a:t>21.11.2019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9108-3753-4FC1-A341-83C4548457B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80539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6564-5146-4EFC-8997-FE2DF77911DE}" type="datetimeFigureOut">
              <a:rPr lang="bg-BG" smtClean="0"/>
              <a:t>21.11.2019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9108-3753-4FC1-A341-83C4548457B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0315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6564-5146-4EFC-8997-FE2DF77911DE}" type="datetimeFigureOut">
              <a:rPr lang="bg-BG" smtClean="0"/>
              <a:t>21.11.2019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9108-3753-4FC1-A341-83C4548457B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03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6564-5146-4EFC-8997-FE2DF77911DE}" type="datetimeFigureOut">
              <a:rPr lang="bg-BG" smtClean="0"/>
              <a:t>21.11.2019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9108-3753-4FC1-A341-83C4548457B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55289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6564-5146-4EFC-8997-FE2DF77911DE}" type="datetimeFigureOut">
              <a:rPr lang="bg-BG" smtClean="0"/>
              <a:t>21.11.2019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9108-3753-4FC1-A341-83C4548457B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90092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6564-5146-4EFC-8997-FE2DF77911DE}" type="datetimeFigureOut">
              <a:rPr lang="bg-BG" smtClean="0"/>
              <a:t>21.11.2019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9108-3753-4FC1-A341-83C4548457B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6127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6564-5146-4EFC-8997-FE2DF77911DE}" type="datetimeFigureOut">
              <a:rPr lang="bg-BG" smtClean="0"/>
              <a:t>21.11.2019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9108-3753-4FC1-A341-83C4548457B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188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6564-5146-4EFC-8997-FE2DF77911DE}" type="datetimeFigureOut">
              <a:rPr lang="bg-BG" smtClean="0"/>
              <a:t>21.11.2019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9108-3753-4FC1-A341-83C4548457B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43295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6564-5146-4EFC-8997-FE2DF77911DE}" type="datetimeFigureOut">
              <a:rPr lang="bg-BG" smtClean="0"/>
              <a:t>21.11.2019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9108-3753-4FC1-A341-83C4548457B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1879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36564-5146-4EFC-8997-FE2DF77911DE}" type="datetimeFigureOut">
              <a:rPr lang="bg-BG" smtClean="0"/>
              <a:t>21.11.2019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59108-3753-4FC1-A341-83C4548457B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1642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476672"/>
            <a:ext cx="2159635" cy="663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3" b="8621"/>
          <a:stretch/>
        </p:blipFill>
        <p:spPr bwMode="auto">
          <a:xfrm>
            <a:off x="6300192" y="294804"/>
            <a:ext cx="2159635" cy="845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584175"/>
          </a:xfrm>
        </p:spPr>
        <p:txBody>
          <a:bodyPr>
            <a:normAutofit/>
          </a:bodyPr>
          <a:lstStyle/>
          <a:p>
            <a:r>
              <a:rPr lang="bg-BG" sz="3200" dirty="0" smtClean="0"/>
              <a:t>ПРОЕКТ „ПРИЕМИ МЕ 2015“</a:t>
            </a:r>
            <a:endParaRPr lang="bg-BG" sz="3200" dirty="0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539552" y="3429000"/>
            <a:ext cx="7992888" cy="2209800"/>
          </a:xfrm>
        </p:spPr>
        <p:txBody>
          <a:bodyPr>
            <a:normAutofit/>
          </a:bodyPr>
          <a:lstStyle/>
          <a:p>
            <a:r>
              <a:rPr lang="bg-BG" dirty="0" smtClean="0">
                <a:solidFill>
                  <a:schemeClr val="tx1"/>
                </a:solidFill>
              </a:rPr>
              <a:t>ОПЕРАТИВНА ПРОГРАМА</a:t>
            </a:r>
          </a:p>
          <a:p>
            <a:r>
              <a:rPr lang="bg-BG" sz="2800" dirty="0" smtClean="0">
                <a:solidFill>
                  <a:schemeClr val="tx1"/>
                </a:solidFill>
              </a:rPr>
              <a:t>РАЗВИТИЕ НА ЧОВЕШКИТЕ РЕСУРСИ 2014-2020г.</a:t>
            </a:r>
          </a:p>
          <a:p>
            <a:endParaRPr lang="bg-BG" sz="2800" dirty="0" smtClean="0">
              <a:solidFill>
                <a:schemeClr val="tx1"/>
              </a:solidFill>
            </a:endParaRPr>
          </a:p>
          <a:p>
            <a:r>
              <a:rPr lang="bg-BG" sz="1000" i="1" dirty="0"/>
              <a:t>Проект „Приеми ме 2015“</a:t>
            </a:r>
            <a:r>
              <a:rPr lang="en-US" sz="1000" i="1" dirty="0"/>
              <a:t> - BG05M9OP001-2.003-0001-C01</a:t>
            </a:r>
            <a:r>
              <a:rPr lang="bg-BG" sz="1000" i="1" dirty="0"/>
              <a:t>, финансиран от Оперативна програма „Развитие на човешките ресурси“, съфинансирана от Европейския съюз чрез Европейския социален фонд.</a:t>
            </a:r>
            <a:endParaRPr lang="en-US" sz="1000" dirty="0"/>
          </a:p>
          <a:p>
            <a:endParaRPr lang="bg-BG" sz="900" dirty="0"/>
          </a:p>
        </p:txBody>
      </p:sp>
    </p:spTree>
    <p:extLst>
      <p:ext uri="{BB962C8B-B14F-4D97-AF65-F5344CB8AC3E}">
        <p14:creationId xmlns:p14="http://schemas.microsoft.com/office/powerpoint/2010/main" val="48955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1512167"/>
          </a:xfrm>
        </p:spPr>
        <p:txBody>
          <a:bodyPr>
            <a:normAutofit/>
          </a:bodyPr>
          <a:lstStyle/>
          <a:p>
            <a:r>
              <a:rPr lang="bg-BG" sz="3200" dirty="0" smtClean="0"/>
              <a:t>КАКВО Е ПРИЕМНА ГРИЖА</a:t>
            </a:r>
            <a:br>
              <a:rPr lang="bg-BG" sz="3200" dirty="0" smtClean="0"/>
            </a:br>
            <a:r>
              <a:rPr lang="bg-BG" sz="2400" dirty="0" smtClean="0">
                <a:solidFill>
                  <a:srgbClr val="0070C0"/>
                </a:solidFill>
              </a:rPr>
              <a:t>ПРИЕМНАТА ГРИЖА ПРЕДСТАВЛЯВА</a:t>
            </a:r>
            <a:endParaRPr lang="bg-BG" sz="2400" dirty="0">
              <a:solidFill>
                <a:srgbClr val="0070C0"/>
              </a:solidFill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251520" y="2780928"/>
            <a:ext cx="7632848" cy="2857872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bg-BG" sz="2400" dirty="0" smtClean="0">
                <a:solidFill>
                  <a:schemeClr val="tx1"/>
                </a:solidFill>
              </a:rPr>
              <a:t>Мярка за закрила, която дава право на </a:t>
            </a:r>
          </a:p>
          <a:p>
            <a:pPr algn="just"/>
            <a:r>
              <a:rPr lang="bg-BG" sz="2400" dirty="0" smtClean="0">
                <a:solidFill>
                  <a:schemeClr val="tx1"/>
                </a:solidFill>
              </a:rPr>
              <a:t>      детето да расте в семейна среда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bg-BG" sz="2400" dirty="0" smtClean="0">
                <a:solidFill>
                  <a:schemeClr val="tx1"/>
                </a:solidFill>
              </a:rPr>
              <a:t>Осигуряване на временна грижа за дете в нужда или риск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bg-BG" sz="2400" dirty="0" smtClean="0">
                <a:solidFill>
                  <a:schemeClr val="tx1"/>
                </a:solidFill>
              </a:rPr>
              <a:t>Грижа за дете, чиито биологични родители са в затруднение</a:t>
            </a:r>
          </a:p>
          <a:p>
            <a:pPr algn="just"/>
            <a:r>
              <a:rPr lang="bg-BG" sz="1000" i="1" dirty="0"/>
              <a:t>Проект „Приеми ме 2015“</a:t>
            </a:r>
            <a:r>
              <a:rPr lang="en-US" sz="1000" i="1" dirty="0"/>
              <a:t> - BG05M9OP001-2.003-0001-C01</a:t>
            </a:r>
            <a:r>
              <a:rPr lang="bg-BG" sz="1000" i="1" dirty="0"/>
              <a:t>, финансиран от Оперативна програма „Развитие на човешките ресурси“, съфинансирана от Европейския съюз чрез Европейския социален фонд.</a:t>
            </a:r>
            <a:endParaRPr lang="en-US" sz="1000" dirty="0"/>
          </a:p>
          <a:p>
            <a:pPr algn="just"/>
            <a:endParaRPr lang="bg-BG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332656"/>
            <a:ext cx="215963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3" b="8621"/>
          <a:stretch/>
        </p:blipFill>
        <p:spPr bwMode="auto">
          <a:xfrm>
            <a:off x="6444208" y="238041"/>
            <a:ext cx="2159635" cy="845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412776"/>
            <a:ext cx="1259632" cy="454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25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bg-BG" sz="3600" dirty="0" smtClean="0"/>
              <a:t>ПРИЕМНАТА ГРИЖА МОЖЕ ДА БЪДЕ</a:t>
            </a:r>
            <a:br>
              <a:rPr lang="bg-BG" sz="3600" dirty="0" smtClean="0"/>
            </a:br>
            <a:r>
              <a:rPr lang="bg-BG" sz="2800" dirty="0" smtClean="0">
                <a:solidFill>
                  <a:srgbClr val="0070C0"/>
                </a:solidFill>
              </a:rPr>
              <a:t>ДОБРОВОЛНА / ПРОФЕСИОНАЛНА</a:t>
            </a:r>
            <a:endParaRPr lang="bg-BG" sz="3600" dirty="0">
              <a:solidFill>
                <a:srgbClr val="0070C0"/>
              </a:solidFill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611560" y="2420888"/>
            <a:ext cx="6552728" cy="3672408"/>
          </a:xfrm>
        </p:spPr>
        <p:txBody>
          <a:bodyPr>
            <a:normAutofit/>
          </a:bodyPr>
          <a:lstStyle/>
          <a:p>
            <a:pPr algn="just"/>
            <a:r>
              <a:rPr lang="bg-BG" sz="2400" dirty="0" smtClean="0">
                <a:solidFill>
                  <a:schemeClr val="tx1"/>
                </a:solidFill>
              </a:rPr>
              <a:t>Настаняването в приемно семейство е: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bg-BG" sz="2400" dirty="0" smtClean="0">
                <a:solidFill>
                  <a:schemeClr val="tx1"/>
                </a:solidFill>
              </a:rPr>
              <a:t>Краткосрочно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bg-BG" sz="2400" dirty="0" smtClean="0">
                <a:solidFill>
                  <a:schemeClr val="tx1"/>
                </a:solidFill>
              </a:rPr>
              <a:t>Дългосрочно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bg-BG" sz="2400" dirty="0" smtClean="0">
                <a:solidFill>
                  <a:schemeClr val="tx1"/>
                </a:solidFill>
              </a:rPr>
              <a:t>Спешно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bg-BG" sz="2400" dirty="0" smtClean="0">
                <a:solidFill>
                  <a:schemeClr val="tx1"/>
                </a:solidFill>
              </a:rPr>
              <a:t>Заместващо</a:t>
            </a:r>
          </a:p>
          <a:p>
            <a:pPr algn="just"/>
            <a:endParaRPr lang="bg-BG" sz="2800" dirty="0" smtClean="0">
              <a:solidFill>
                <a:schemeClr val="tx1"/>
              </a:solidFill>
            </a:endParaRPr>
          </a:p>
          <a:p>
            <a:pPr algn="just"/>
            <a:r>
              <a:rPr lang="bg-BG" sz="900" i="1" dirty="0"/>
              <a:t>Проект „Приеми ме 2015“</a:t>
            </a:r>
            <a:r>
              <a:rPr lang="en-US" sz="900" i="1" dirty="0"/>
              <a:t> - BG05M9OP001-2.003-0001-C01</a:t>
            </a:r>
            <a:r>
              <a:rPr lang="bg-BG" sz="900" i="1" dirty="0"/>
              <a:t>, финансиран от Оперативна програма „Развитие на човешките ресурси“, съфинансирана от Европейския съюз чрез Европейския социален фонд.</a:t>
            </a:r>
            <a:endParaRPr lang="en-US" sz="900" dirty="0"/>
          </a:p>
          <a:p>
            <a:pPr algn="just"/>
            <a:endParaRPr lang="bg-BG" sz="2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bg-BG" sz="2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88640"/>
            <a:ext cx="215963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3" b="8621"/>
          <a:stretch/>
        </p:blipFill>
        <p:spPr bwMode="auto">
          <a:xfrm>
            <a:off x="6876256" y="94025"/>
            <a:ext cx="2159635" cy="845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32856"/>
            <a:ext cx="2447667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83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152127"/>
          </a:xfrm>
        </p:spPr>
        <p:txBody>
          <a:bodyPr>
            <a:normAutofit fontScale="90000"/>
          </a:bodyPr>
          <a:lstStyle/>
          <a:p>
            <a:r>
              <a:rPr lang="bg-BG" sz="3600" dirty="0" smtClean="0"/>
              <a:t>ДЕЦА НУЖДАЕЩИ СЕ ОТ ПРИЕМНА ГРИЖА</a:t>
            </a:r>
            <a:br>
              <a:rPr lang="bg-BG" sz="3600" dirty="0" smtClean="0"/>
            </a:br>
            <a:r>
              <a:rPr lang="bg-BG" sz="3100" dirty="0" smtClean="0">
                <a:solidFill>
                  <a:srgbClr val="0070C0"/>
                </a:solidFill>
              </a:rPr>
              <a:t>ДЕЦА В РИСК</a:t>
            </a:r>
            <a:endParaRPr lang="bg-BG" sz="3100" dirty="0">
              <a:solidFill>
                <a:srgbClr val="0070C0"/>
              </a:solidFill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467544" y="2564904"/>
            <a:ext cx="6984776" cy="3816424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bg-BG" sz="2400" dirty="0" smtClean="0">
                <a:solidFill>
                  <a:schemeClr val="tx1"/>
                </a:solidFill>
              </a:rPr>
              <a:t>Родителите не могат добре да се грижат за детето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bg-BG" sz="2400" dirty="0" smtClean="0">
                <a:solidFill>
                  <a:schemeClr val="tx1"/>
                </a:solidFill>
              </a:rPr>
              <a:t>Детето е жертва на насилие в семейството си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bg-BG" sz="2400" dirty="0" smtClean="0">
                <a:solidFill>
                  <a:schemeClr val="tx1"/>
                </a:solidFill>
              </a:rPr>
              <a:t>Детето е било изоставено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bg-BG" sz="2400" dirty="0" smtClean="0">
                <a:solidFill>
                  <a:schemeClr val="tx1"/>
                </a:solidFill>
              </a:rPr>
              <a:t>Родителите са в затвора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bg-BG" sz="2400" dirty="0" smtClean="0">
                <a:solidFill>
                  <a:schemeClr val="tx1"/>
                </a:solidFill>
              </a:rPr>
              <a:t>Родителите са болни или са починали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bg-BG" sz="2800" dirty="0" smtClean="0"/>
          </a:p>
          <a:p>
            <a:pPr algn="just"/>
            <a:r>
              <a:rPr lang="bg-BG" sz="1000" i="1" dirty="0"/>
              <a:t>Проект „Приеми ме 2015“</a:t>
            </a:r>
            <a:r>
              <a:rPr lang="en-US" sz="1000" i="1" dirty="0"/>
              <a:t> - BG05M9OP001-2.003-0001-C01</a:t>
            </a:r>
            <a:r>
              <a:rPr lang="bg-BG" sz="1000" i="1" dirty="0"/>
              <a:t>, финансиран от Оперативна програма „Развитие на човешките ресурси“, съфинансирана от Европейския съюз чрез Европейския социален фонд.</a:t>
            </a:r>
            <a:endParaRPr lang="en-US" sz="1000" dirty="0"/>
          </a:p>
          <a:p>
            <a:pPr algn="just"/>
            <a:endParaRPr lang="bg-BG" sz="1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60648"/>
            <a:ext cx="215963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3" b="8621"/>
          <a:stretch/>
        </p:blipFill>
        <p:spPr bwMode="auto">
          <a:xfrm>
            <a:off x="6732240" y="155944"/>
            <a:ext cx="2159635" cy="845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05064"/>
            <a:ext cx="2016224" cy="1999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75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1872207"/>
          </a:xfrm>
        </p:spPr>
        <p:txBody>
          <a:bodyPr>
            <a:normAutofit/>
          </a:bodyPr>
          <a:lstStyle/>
          <a:p>
            <a:r>
              <a:rPr lang="bg-BG" sz="3200" dirty="0" smtClean="0"/>
              <a:t>ДЕЦА НУЖДАЕЩИ СЕ ОТ ПРИЕМНА ГРИЖА</a:t>
            </a:r>
            <a:br>
              <a:rPr lang="bg-BG" sz="3200" dirty="0" smtClean="0"/>
            </a:br>
            <a:r>
              <a:rPr lang="bg-BG" sz="2800" dirty="0" smtClean="0">
                <a:solidFill>
                  <a:srgbClr val="0070C0"/>
                </a:solidFill>
              </a:rPr>
              <a:t>ПРИОРИТЕТНИ ГРУПИ</a:t>
            </a:r>
            <a:r>
              <a:rPr lang="bg-BG" sz="3200" dirty="0" smtClean="0">
                <a:solidFill>
                  <a:srgbClr val="0070C0"/>
                </a:solidFill>
              </a:rPr>
              <a:t/>
            </a:r>
            <a:br>
              <a:rPr lang="bg-BG" sz="3200" dirty="0" smtClean="0">
                <a:solidFill>
                  <a:srgbClr val="0070C0"/>
                </a:solidFill>
              </a:rPr>
            </a:br>
            <a:endParaRPr lang="bg-BG" sz="3200" dirty="0">
              <a:solidFill>
                <a:srgbClr val="0070C0"/>
              </a:solidFill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467544" y="3356992"/>
            <a:ext cx="6768752" cy="280831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bg-BG" sz="2400" dirty="0" smtClean="0">
                <a:solidFill>
                  <a:schemeClr val="tx1"/>
                </a:solidFill>
              </a:rPr>
              <a:t>Деца от 0 до 3 годишна възраст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bg-BG" sz="2400" dirty="0" smtClean="0">
                <a:solidFill>
                  <a:schemeClr val="tx1"/>
                </a:solidFill>
              </a:rPr>
              <a:t>Деца с увреждания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bg-BG" sz="2400" dirty="0" smtClean="0">
                <a:solidFill>
                  <a:schemeClr val="tx1"/>
                </a:solidFill>
              </a:rPr>
              <a:t>Деца жертви на насилие или трафик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bg-BG" sz="2400" dirty="0" smtClean="0">
                <a:solidFill>
                  <a:schemeClr val="tx1"/>
                </a:solidFill>
              </a:rPr>
              <a:t>Деца непридружени бежанци</a:t>
            </a:r>
          </a:p>
          <a:p>
            <a:pPr algn="l"/>
            <a:endParaRPr lang="bg-BG" sz="2800" dirty="0" smtClean="0">
              <a:solidFill>
                <a:schemeClr val="tx1"/>
              </a:solidFill>
            </a:endParaRPr>
          </a:p>
          <a:p>
            <a:pPr algn="l"/>
            <a:r>
              <a:rPr lang="bg-BG" sz="1000" i="1" dirty="0"/>
              <a:t>Проект „Приеми ме 2015“</a:t>
            </a:r>
            <a:r>
              <a:rPr lang="en-US" sz="1000" i="1" dirty="0"/>
              <a:t> - BG05M9OP001-2.003-0001-C01</a:t>
            </a:r>
            <a:r>
              <a:rPr lang="bg-BG" sz="1000" i="1" dirty="0"/>
              <a:t>, финансиран от Оперативна програма „Развитие на човешките ресурси“, съфинансирана от Европейския съюз чрез Европейския социален фонд.</a:t>
            </a:r>
            <a:endParaRPr lang="en-US" sz="1000" dirty="0"/>
          </a:p>
          <a:p>
            <a:pPr algn="l"/>
            <a:endParaRPr lang="bg-BG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1574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215741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924944"/>
            <a:ext cx="205172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92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872208"/>
          </a:xfrm>
        </p:spPr>
        <p:txBody>
          <a:bodyPr>
            <a:noAutofit/>
          </a:bodyPr>
          <a:lstStyle/>
          <a:p>
            <a:r>
              <a:rPr lang="bg-BG" sz="3600" dirty="0" smtClean="0"/>
              <a:t>ПРЕДИЗВИКАТЛСТВОТО ДА БЪДЕШ ПРИЕМЕН РОДИТЕЛ</a:t>
            </a:r>
            <a:br>
              <a:rPr lang="bg-BG" sz="3600" dirty="0" smtClean="0"/>
            </a:br>
            <a:r>
              <a:rPr lang="bg-BG" sz="2800" dirty="0" smtClean="0">
                <a:solidFill>
                  <a:srgbClr val="0070C0"/>
                </a:solidFill>
              </a:rPr>
              <a:t>ЗА ДА СТЕ ПРИЕМЕН РОДИТЕЛ ТРЯБВА</a:t>
            </a:r>
            <a:endParaRPr lang="bg-BG" sz="3600" dirty="0">
              <a:solidFill>
                <a:srgbClr val="0070C0"/>
              </a:solidFill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539552" y="2996952"/>
            <a:ext cx="7992888" cy="3312368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bg-BG" sz="2600" dirty="0" smtClean="0">
                <a:solidFill>
                  <a:schemeClr val="tx1"/>
                </a:solidFill>
              </a:rPr>
              <a:t>Да сте навършили пълнолетие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bg-BG" sz="2600" dirty="0" smtClean="0">
                <a:solidFill>
                  <a:schemeClr val="tx1"/>
                </a:solidFill>
              </a:rPr>
              <a:t>Да сте съпрузи или физически лица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bg-BG" sz="2600" dirty="0" smtClean="0">
                <a:solidFill>
                  <a:schemeClr val="tx1"/>
                </a:solidFill>
              </a:rPr>
              <a:t>Да сте отговорен и мотивиран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bg-BG" sz="2600" dirty="0" smtClean="0">
                <a:solidFill>
                  <a:schemeClr val="tx1"/>
                </a:solidFill>
              </a:rPr>
              <a:t>Да сте в добро здраве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bg-BG" sz="2600" dirty="0">
                <a:solidFill>
                  <a:prstClr val="black"/>
                </a:solidFill>
              </a:rPr>
              <a:t>Да сте сигурни в решението </a:t>
            </a:r>
            <a:r>
              <a:rPr lang="bg-BG" sz="2600" dirty="0" smtClean="0">
                <a:solidFill>
                  <a:prstClr val="black"/>
                </a:solidFill>
              </a:rPr>
              <a:t>си</a:t>
            </a:r>
            <a:endParaRPr lang="bg-BG" sz="26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bg-BG" sz="2600" dirty="0" smtClean="0">
                <a:solidFill>
                  <a:schemeClr val="tx1"/>
                </a:solidFill>
              </a:rPr>
              <a:t>Семейството ви да е съгласно </a:t>
            </a:r>
            <a:endParaRPr lang="en-US" sz="2600" dirty="0" smtClean="0">
              <a:solidFill>
                <a:schemeClr val="tx1"/>
              </a:solidFill>
            </a:endParaRPr>
          </a:p>
          <a:p>
            <a:pPr algn="just"/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     </a:t>
            </a:r>
            <a:r>
              <a:rPr lang="bg-BG" sz="2600" dirty="0" smtClean="0">
                <a:solidFill>
                  <a:schemeClr val="tx1"/>
                </a:solidFill>
              </a:rPr>
              <a:t>да бъдете приемен родител</a:t>
            </a:r>
          </a:p>
          <a:p>
            <a:pPr algn="just"/>
            <a:r>
              <a:rPr lang="bg-BG" sz="1100" i="1" dirty="0"/>
              <a:t>Проект „Приеми ме 2015“</a:t>
            </a:r>
            <a:r>
              <a:rPr lang="en-US" sz="1100" i="1" dirty="0"/>
              <a:t> - BG05M9OP001-2.003-0001-C01</a:t>
            </a:r>
            <a:r>
              <a:rPr lang="bg-BG" sz="1100" i="1" dirty="0"/>
              <a:t>, финансиран от Оперативна програма „Развитие на човешките ресурси“, съфинансирана от Европейския съюз чрез Европейския социален фонд.</a:t>
            </a:r>
            <a:endParaRPr lang="en-US" sz="1100" dirty="0"/>
          </a:p>
          <a:p>
            <a:pPr algn="just"/>
            <a:endParaRPr lang="bg-BG" sz="2800" dirty="0" smtClean="0">
              <a:solidFill>
                <a:schemeClr val="tx1"/>
              </a:solidFill>
            </a:endParaRPr>
          </a:p>
          <a:p>
            <a:pPr algn="just"/>
            <a:endParaRPr lang="bg-BG" sz="2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bg-BG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1574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3" b="8621"/>
          <a:stretch/>
        </p:blipFill>
        <p:spPr bwMode="auto">
          <a:xfrm>
            <a:off x="6588224" y="92755"/>
            <a:ext cx="2159635" cy="845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84984"/>
            <a:ext cx="229026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99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90935" y="836712"/>
            <a:ext cx="8726086" cy="1800200"/>
          </a:xfrm>
        </p:spPr>
        <p:txBody>
          <a:bodyPr>
            <a:normAutofit/>
          </a:bodyPr>
          <a:lstStyle/>
          <a:p>
            <a:r>
              <a:rPr lang="bg-BG" sz="3600" dirty="0" smtClean="0"/>
              <a:t> КАКВО НИ ПРЕДСТОИ</a:t>
            </a:r>
            <a:br>
              <a:rPr lang="bg-BG" sz="3600" dirty="0" smtClean="0"/>
            </a:br>
            <a:r>
              <a:rPr lang="bg-BG" sz="2800" dirty="0" smtClean="0">
                <a:solidFill>
                  <a:srgbClr val="0070C0"/>
                </a:solidFill>
              </a:rPr>
              <a:t>ДЕЙНОСТИ ПО УСЛУГАТА</a:t>
            </a:r>
            <a:endParaRPr lang="bg-BG" sz="3600" dirty="0">
              <a:solidFill>
                <a:srgbClr val="0070C0"/>
              </a:solidFill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318047" y="2492896"/>
            <a:ext cx="7782346" cy="36004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bg-BG" sz="2400" dirty="0" smtClean="0">
                <a:solidFill>
                  <a:schemeClr val="tx1"/>
                </a:solidFill>
              </a:rPr>
              <a:t>Информиране и набиране на кандидати за приемни родители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bg-BG" sz="2400" dirty="0" smtClean="0">
                <a:solidFill>
                  <a:schemeClr val="tx1"/>
                </a:solidFill>
              </a:rPr>
              <a:t>Проучване, обучение и оценяване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bg-BG" sz="2400" dirty="0" smtClean="0">
                <a:solidFill>
                  <a:schemeClr val="tx1"/>
                </a:solidFill>
              </a:rPr>
              <a:t>Подкрепа на приемни семейства 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bg-BG" sz="2400" dirty="0" err="1" smtClean="0">
                <a:solidFill>
                  <a:schemeClr val="tx1"/>
                </a:solidFill>
              </a:rPr>
              <a:t>Супервизии</a:t>
            </a:r>
            <a:r>
              <a:rPr lang="bg-BG" sz="2400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bg-BG" sz="2400" dirty="0" smtClean="0">
                <a:solidFill>
                  <a:schemeClr val="tx1"/>
                </a:solidFill>
              </a:rPr>
              <a:t>Поддържащи обучения</a:t>
            </a:r>
          </a:p>
          <a:p>
            <a:pPr algn="l"/>
            <a:endParaRPr lang="bg-BG" sz="2800" dirty="0" smtClean="0">
              <a:solidFill>
                <a:schemeClr val="tx1"/>
              </a:solidFill>
            </a:endParaRPr>
          </a:p>
          <a:p>
            <a:pPr algn="l"/>
            <a:r>
              <a:rPr lang="bg-BG" sz="900" i="1" dirty="0"/>
              <a:t>Проект „Приеми ме 2015“</a:t>
            </a:r>
            <a:r>
              <a:rPr lang="en-US" sz="900" i="1" dirty="0"/>
              <a:t> - BG05M9OP001-2.003-0001-C01</a:t>
            </a:r>
            <a:r>
              <a:rPr lang="bg-BG" sz="900" i="1" dirty="0"/>
              <a:t>, финансиран от Оперативна програма „Развитие на човешките ресурси“, съфинансирана от Европейския съюз чрез Европейския социален фонд.</a:t>
            </a:r>
            <a:endParaRPr lang="en-US" sz="900" dirty="0"/>
          </a:p>
          <a:p>
            <a:pPr algn="l"/>
            <a:endParaRPr lang="bg-BG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94" y="260648"/>
            <a:ext cx="21574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7876"/>
            <a:ext cx="215741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24944"/>
            <a:ext cx="2771799" cy="330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27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1728192"/>
          </a:xfrm>
        </p:spPr>
        <p:txBody>
          <a:bodyPr>
            <a:normAutofit/>
          </a:bodyPr>
          <a:lstStyle/>
          <a:p>
            <a:r>
              <a:rPr lang="bg-BG" sz="3600" dirty="0" smtClean="0"/>
              <a:t>БЛАГОДАРИМ ЗА ВНИМАНИЕТО!</a:t>
            </a:r>
            <a:endParaRPr lang="bg-BG" sz="3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" y="188640"/>
            <a:ext cx="21574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608" y="90215"/>
            <a:ext cx="215741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40968"/>
            <a:ext cx="568863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03648" y="62373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g-BG" sz="800" i="1" dirty="0"/>
              <a:t>Проект „Приеми ме 2015“</a:t>
            </a:r>
            <a:r>
              <a:rPr lang="en-US" sz="800" i="1" dirty="0"/>
              <a:t> - BG05M9OP001-2.003-0001-C01</a:t>
            </a:r>
            <a:r>
              <a:rPr lang="bg-BG" sz="800" i="1" dirty="0"/>
              <a:t>, финансиран от Оперативна програма „Развитие на човешките ресурси“, съфинансирана от Европейския съюз чрез Европейския социален фонд.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288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1584175"/>
          </a:xfrm>
        </p:spPr>
        <p:txBody>
          <a:bodyPr>
            <a:normAutofit fontScale="90000"/>
          </a:bodyPr>
          <a:lstStyle/>
          <a:p>
            <a:r>
              <a:rPr lang="bg-BG" sz="3600" dirty="0" smtClean="0"/>
              <a:t>ПРОЕКТ „ПРИЕМИ МЕ 2015“</a:t>
            </a:r>
            <a:r>
              <a:rPr lang="bg-BG" sz="3200" dirty="0" smtClean="0"/>
              <a:t/>
            </a:r>
            <a:br>
              <a:rPr lang="bg-BG" sz="3200" dirty="0" smtClean="0"/>
            </a:br>
            <a:r>
              <a:rPr lang="bg-BG" sz="3100" dirty="0" smtClean="0">
                <a:solidFill>
                  <a:srgbClr val="0070C0"/>
                </a:solidFill>
              </a:rPr>
              <a:t>ЕТАП 2</a:t>
            </a:r>
            <a:r>
              <a:rPr lang="bg-BG" sz="3200" dirty="0" smtClean="0"/>
              <a:t/>
            </a:r>
            <a:br>
              <a:rPr lang="bg-BG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3" y="2780928"/>
            <a:ext cx="8208912" cy="2857872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bg-BG" sz="9600" dirty="0" smtClean="0">
                <a:solidFill>
                  <a:schemeClr val="tx1"/>
                </a:solidFill>
              </a:rPr>
              <a:t>На </a:t>
            </a:r>
            <a:r>
              <a:rPr lang="bg-BG" sz="8000" dirty="0" smtClean="0">
                <a:solidFill>
                  <a:schemeClr val="tx1"/>
                </a:solidFill>
              </a:rPr>
              <a:t>01.11.2016</a:t>
            </a:r>
            <a:r>
              <a:rPr lang="bg-BG" sz="9600" dirty="0" smtClean="0">
                <a:solidFill>
                  <a:schemeClr val="tx1"/>
                </a:solidFill>
              </a:rPr>
              <a:t> година стартира нов областен модел на управление и предоставяне на услугата „приемна грижа“ включващ общините:</a:t>
            </a:r>
          </a:p>
          <a:p>
            <a:pPr marL="1143000" indent="-1143000" algn="just">
              <a:buFont typeface="Wingdings" pitchFamily="2" charset="2"/>
              <a:buChar char="Ø"/>
            </a:pPr>
            <a:r>
              <a:rPr lang="bg-BG" sz="9600" dirty="0" smtClean="0">
                <a:solidFill>
                  <a:schemeClr val="tx1"/>
                </a:solidFill>
              </a:rPr>
              <a:t>Перник</a:t>
            </a:r>
          </a:p>
          <a:p>
            <a:pPr marL="1143000" indent="-1143000" algn="just">
              <a:buFont typeface="Wingdings" pitchFamily="2" charset="2"/>
              <a:buChar char="Ø"/>
            </a:pPr>
            <a:r>
              <a:rPr lang="bg-BG" sz="9600" dirty="0" smtClean="0">
                <a:solidFill>
                  <a:schemeClr val="tx1"/>
                </a:solidFill>
              </a:rPr>
              <a:t>Радомир</a:t>
            </a:r>
          </a:p>
          <a:p>
            <a:pPr marL="1143000" indent="-1143000" algn="just">
              <a:buFont typeface="Wingdings" pitchFamily="2" charset="2"/>
              <a:buChar char="Ø"/>
            </a:pPr>
            <a:r>
              <a:rPr lang="bg-BG" sz="9600" dirty="0" smtClean="0">
                <a:solidFill>
                  <a:schemeClr val="tx1"/>
                </a:solidFill>
              </a:rPr>
              <a:t>Брезник</a:t>
            </a:r>
          </a:p>
          <a:p>
            <a:pPr marL="1143000" indent="-1143000" algn="just">
              <a:buFont typeface="Wingdings" pitchFamily="2" charset="2"/>
              <a:buChar char="Ø"/>
            </a:pPr>
            <a:r>
              <a:rPr lang="bg-BG" sz="9600" dirty="0" smtClean="0">
                <a:solidFill>
                  <a:schemeClr val="tx1"/>
                </a:solidFill>
              </a:rPr>
              <a:t>Трън </a:t>
            </a:r>
            <a:endParaRPr lang="bg-BG" sz="9600" dirty="0">
              <a:solidFill>
                <a:schemeClr val="tx1"/>
              </a:solidFill>
            </a:endParaRPr>
          </a:p>
          <a:p>
            <a:pPr algn="just"/>
            <a:endParaRPr lang="bg-BG" sz="11200" i="1" dirty="0" smtClean="0">
              <a:solidFill>
                <a:schemeClr val="tx1"/>
              </a:solidFill>
            </a:endParaRPr>
          </a:p>
          <a:p>
            <a:pPr algn="just"/>
            <a:endParaRPr lang="bg-BG" sz="5100" i="1" dirty="0">
              <a:solidFill>
                <a:schemeClr val="tx1"/>
              </a:solidFill>
            </a:endParaRPr>
          </a:p>
          <a:p>
            <a:pPr algn="just"/>
            <a:endParaRPr lang="bg-BG" sz="1300" i="1" dirty="0" smtClean="0"/>
          </a:p>
          <a:p>
            <a:pPr algn="just"/>
            <a:endParaRPr lang="bg-BG" sz="1300" i="1" dirty="0"/>
          </a:p>
          <a:p>
            <a:pPr algn="just"/>
            <a:endParaRPr lang="bg-BG" sz="1300" i="1" dirty="0" smtClean="0"/>
          </a:p>
          <a:p>
            <a:pPr algn="just"/>
            <a:r>
              <a:rPr lang="bg-BG" sz="4000" i="1" dirty="0" smtClean="0"/>
              <a:t>Проект </a:t>
            </a:r>
            <a:r>
              <a:rPr lang="bg-BG" sz="4000" i="1" dirty="0"/>
              <a:t>„Приеми ме 2015“</a:t>
            </a:r>
            <a:r>
              <a:rPr lang="en-US" sz="4000" i="1" dirty="0"/>
              <a:t> - BG05M9OP001-2.003-0001-C01</a:t>
            </a:r>
            <a:r>
              <a:rPr lang="bg-BG" sz="4000" i="1" dirty="0"/>
              <a:t>, финансиран от Оперативна програма „Развитие на човешките ресурси“, съфинансирана от Европейския съюз чрез Европейския социален фонд.</a:t>
            </a:r>
            <a:endParaRPr lang="en-US" sz="4000" dirty="0"/>
          </a:p>
          <a:p>
            <a:pPr algn="just"/>
            <a:endParaRPr lang="bg-BG" sz="4000" dirty="0"/>
          </a:p>
          <a:p>
            <a:pPr algn="just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476672"/>
            <a:ext cx="2159635" cy="663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3" b="8621"/>
          <a:stretch/>
        </p:blipFill>
        <p:spPr bwMode="auto">
          <a:xfrm>
            <a:off x="6300192" y="294804"/>
            <a:ext cx="2159635" cy="845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8243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747394" y="1227242"/>
            <a:ext cx="7772400" cy="1481678"/>
          </a:xfrm>
        </p:spPr>
        <p:txBody>
          <a:bodyPr>
            <a:normAutofit/>
          </a:bodyPr>
          <a:lstStyle/>
          <a:p>
            <a:r>
              <a:rPr lang="bg-BG" sz="3200" dirty="0" smtClean="0"/>
              <a:t>ПРОЕКТ „ПРИЕМИ МЕ 2015“</a:t>
            </a:r>
            <a:br>
              <a:rPr lang="bg-BG" sz="3200" dirty="0" smtClean="0"/>
            </a:br>
            <a:r>
              <a:rPr lang="bg-BG" sz="2800" u="sng" dirty="0" smtClean="0">
                <a:solidFill>
                  <a:srgbClr val="0070C0"/>
                </a:solidFill>
              </a:rPr>
              <a:t>ЦЕЛИ НА ПРОЕКТА</a:t>
            </a:r>
            <a:br>
              <a:rPr lang="bg-BG" sz="2800" u="sng" dirty="0" smtClean="0">
                <a:solidFill>
                  <a:srgbClr val="0070C0"/>
                </a:solidFill>
              </a:rPr>
            </a:br>
            <a:endParaRPr lang="bg-BG" sz="2800" u="sng" dirty="0">
              <a:solidFill>
                <a:srgbClr val="0070C0"/>
              </a:solidFill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755575" y="2420888"/>
            <a:ext cx="7848267" cy="3312368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bg-BG" sz="2400" dirty="0" smtClean="0">
                <a:solidFill>
                  <a:schemeClr val="tx1"/>
                </a:solidFill>
              </a:rPr>
              <a:t>Усъвършенстване модела на предоставяне на социалната услуга приемна грижа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bg-BG" sz="2400" dirty="0" smtClean="0">
                <a:solidFill>
                  <a:schemeClr val="tx1"/>
                </a:solidFill>
              </a:rPr>
              <a:t>Подкрепа процеса на </a:t>
            </a:r>
            <a:r>
              <a:rPr lang="bg-BG" sz="2400" dirty="0" err="1" smtClean="0">
                <a:solidFill>
                  <a:schemeClr val="tx1"/>
                </a:solidFill>
              </a:rPr>
              <a:t>деинституционализация</a:t>
            </a:r>
            <a:r>
              <a:rPr lang="bg-BG" sz="2400" dirty="0" smtClean="0">
                <a:solidFill>
                  <a:schemeClr val="tx1"/>
                </a:solidFill>
              </a:rPr>
              <a:t> на деца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bg-BG" sz="2400" dirty="0" smtClean="0">
                <a:solidFill>
                  <a:schemeClr val="tx1"/>
                </a:solidFill>
              </a:rPr>
              <a:t>Реализиране устойчив модел за развитие на заместваща семейна грижа</a:t>
            </a:r>
          </a:p>
          <a:p>
            <a:pPr algn="just"/>
            <a:endParaRPr lang="bg-BG" sz="2800" dirty="0" smtClean="0">
              <a:solidFill>
                <a:schemeClr val="tx1"/>
              </a:solidFill>
            </a:endParaRPr>
          </a:p>
          <a:p>
            <a:pPr algn="just"/>
            <a:r>
              <a:rPr lang="bg-BG" sz="1000" i="1" dirty="0"/>
              <a:t>Проект „Приеми ме 2015“</a:t>
            </a:r>
            <a:r>
              <a:rPr lang="en-US" sz="1000" i="1" dirty="0"/>
              <a:t> - BG05M9OP001-2.003-0001-C01</a:t>
            </a:r>
            <a:r>
              <a:rPr lang="bg-BG" sz="1000" i="1" dirty="0"/>
              <a:t>, финансиран от Оперативна програма „Развитие на човешките ресурси“, съфинансирана от Европейския съюз чрез Европейския социален фонд.</a:t>
            </a:r>
            <a:endParaRPr lang="en-US" sz="1000" dirty="0"/>
          </a:p>
          <a:p>
            <a:pPr algn="just"/>
            <a:endParaRPr lang="bg-BG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476672"/>
            <a:ext cx="215963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3" b="8621"/>
          <a:stretch/>
        </p:blipFill>
        <p:spPr bwMode="auto">
          <a:xfrm>
            <a:off x="6444208" y="260648"/>
            <a:ext cx="2159635" cy="845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252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755576" y="1155235"/>
            <a:ext cx="7772400" cy="1697702"/>
          </a:xfrm>
        </p:spPr>
        <p:txBody>
          <a:bodyPr>
            <a:normAutofit/>
          </a:bodyPr>
          <a:lstStyle/>
          <a:p>
            <a:r>
              <a:rPr lang="bg-BG" sz="3200" dirty="0" smtClean="0"/>
              <a:t>ОБЛАСТ ПЕРНИК</a:t>
            </a:r>
            <a:r>
              <a:rPr lang="bg-BG" sz="3600" dirty="0" smtClean="0"/>
              <a:t/>
            </a:r>
            <a:br>
              <a:rPr lang="bg-BG" sz="3600" dirty="0" smtClean="0"/>
            </a:br>
            <a:r>
              <a:rPr lang="bg-BG" sz="2800" dirty="0" smtClean="0">
                <a:solidFill>
                  <a:srgbClr val="0070C0"/>
                </a:solidFill>
              </a:rPr>
              <a:t>ПАРТНЬОР ПО ПРОЕКТ“ПРИЕМИ МЕ 2015“</a:t>
            </a:r>
            <a:br>
              <a:rPr lang="bg-BG" sz="2800" dirty="0" smtClean="0">
                <a:solidFill>
                  <a:srgbClr val="0070C0"/>
                </a:solidFill>
              </a:rPr>
            </a:br>
            <a:r>
              <a:rPr lang="bg-BG" sz="2800" dirty="0" smtClean="0">
                <a:solidFill>
                  <a:srgbClr val="0070C0"/>
                </a:solidFill>
              </a:rPr>
              <a:t>ОТГОВОРНОСТИ</a:t>
            </a:r>
            <a:endParaRPr lang="bg-BG" dirty="0">
              <a:solidFill>
                <a:srgbClr val="0070C0"/>
              </a:solidFill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611560" y="2924944"/>
            <a:ext cx="7704856" cy="3456384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bg-BG" sz="2800" dirty="0" smtClean="0">
                <a:solidFill>
                  <a:schemeClr val="tx1"/>
                </a:solidFill>
              </a:rPr>
              <a:t>Реализиране на проекта на областно ниво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bg-BG" sz="2800" dirty="0" smtClean="0">
                <a:solidFill>
                  <a:schemeClr val="tx1"/>
                </a:solidFill>
              </a:rPr>
              <a:t>Планиране и координиране на дейностите заложени в проекта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bg-BG" sz="2800" dirty="0" smtClean="0">
                <a:solidFill>
                  <a:schemeClr val="tx1"/>
                </a:solidFill>
              </a:rPr>
              <a:t>Предоставяне на услугата на местно ниво като алтернативна форма за отглеждане на деца в риск в семейна среда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bg-BG" sz="2800" dirty="0" smtClean="0">
                <a:solidFill>
                  <a:schemeClr val="tx1"/>
                </a:solidFill>
              </a:rPr>
              <a:t>Съдействие за предоставяне на подкрепящи услуги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bg-BG" sz="2800" dirty="0" smtClean="0">
              <a:solidFill>
                <a:schemeClr val="tx1"/>
              </a:solidFill>
            </a:endParaRPr>
          </a:p>
          <a:p>
            <a:pPr algn="just"/>
            <a:r>
              <a:rPr lang="bg-BG" sz="1200" i="1" dirty="0"/>
              <a:t>Проект „Приеми ме 2015“</a:t>
            </a:r>
            <a:r>
              <a:rPr lang="en-US" sz="1200" i="1" dirty="0"/>
              <a:t> - BG05M9OP001-2.003-0001-C01</a:t>
            </a:r>
            <a:r>
              <a:rPr lang="bg-BG" sz="1200" i="1" dirty="0"/>
              <a:t>, финансиран от Оперативна програма „Развитие на човешките ресурси“, съфинансирана от Европейския съюз чрез Европейския социален фонд.</a:t>
            </a:r>
            <a:endParaRPr lang="en-US" sz="1200" dirty="0"/>
          </a:p>
          <a:p>
            <a:pPr marL="457200" indent="-457200" algn="just">
              <a:buFont typeface="Wingdings" pitchFamily="2" charset="2"/>
              <a:buChar char="Ø"/>
            </a:pPr>
            <a:endParaRPr lang="bg-BG" sz="2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bg-BG" sz="2800" dirty="0" smtClean="0">
              <a:solidFill>
                <a:srgbClr val="0070C0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bg-BG" sz="28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404664"/>
            <a:ext cx="215963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3" b="8621"/>
          <a:stretch/>
        </p:blipFill>
        <p:spPr bwMode="auto">
          <a:xfrm>
            <a:off x="6516216" y="310049"/>
            <a:ext cx="2159635" cy="845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16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bg-BG" sz="3600" dirty="0" smtClean="0"/>
              <a:t>ОБЩИНА ПЕРНИК</a:t>
            </a:r>
            <a:br>
              <a:rPr lang="bg-BG" sz="3600" dirty="0" smtClean="0"/>
            </a:br>
            <a:r>
              <a:rPr lang="bg-BG" sz="2800" dirty="0" smtClean="0">
                <a:solidFill>
                  <a:srgbClr val="0070C0"/>
                </a:solidFill>
              </a:rPr>
              <a:t>ВИЗИЯ НА ПРИЕМНАТА ГРИЖА</a:t>
            </a:r>
            <a:br>
              <a:rPr lang="bg-BG" sz="2800" dirty="0" smtClean="0">
                <a:solidFill>
                  <a:srgbClr val="0070C0"/>
                </a:solidFill>
              </a:rPr>
            </a:br>
            <a:r>
              <a:rPr lang="bg-BG" sz="2800" dirty="0" smtClean="0">
                <a:solidFill>
                  <a:srgbClr val="0070C0"/>
                </a:solidFill>
              </a:rPr>
              <a:t>КЪМ </a:t>
            </a:r>
            <a:r>
              <a:rPr lang="bg-BG" sz="2800" dirty="0" smtClean="0">
                <a:solidFill>
                  <a:srgbClr val="0070C0"/>
                </a:solidFill>
              </a:rPr>
              <a:t>31</a:t>
            </a:r>
            <a:r>
              <a:rPr lang="bg-BG" sz="2800" dirty="0" smtClean="0">
                <a:solidFill>
                  <a:srgbClr val="0070C0"/>
                </a:solidFill>
              </a:rPr>
              <a:t>.10.2019г</a:t>
            </a:r>
            <a:r>
              <a:rPr lang="bg-BG" sz="2800" dirty="0" smtClean="0">
                <a:solidFill>
                  <a:srgbClr val="0070C0"/>
                </a:solidFill>
              </a:rPr>
              <a:t>.</a:t>
            </a:r>
            <a:endParaRPr lang="bg-BG" sz="3600" dirty="0">
              <a:solidFill>
                <a:srgbClr val="0070C0"/>
              </a:solidFill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899592" y="2348880"/>
            <a:ext cx="7488832" cy="3289920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bg-BG" sz="2600" dirty="0" smtClean="0">
                <a:solidFill>
                  <a:schemeClr val="tx1"/>
                </a:solidFill>
              </a:rPr>
              <a:t>Утвърдени приемни семейства- </a:t>
            </a:r>
            <a:r>
              <a:rPr lang="bg-BG" sz="2600" dirty="0" smtClean="0">
                <a:solidFill>
                  <a:schemeClr val="tx1"/>
                </a:solidFill>
              </a:rPr>
              <a:t>28</a:t>
            </a:r>
            <a:endParaRPr lang="bg-BG" sz="26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bg-BG" sz="2600" dirty="0" smtClean="0">
                <a:solidFill>
                  <a:schemeClr val="tx1"/>
                </a:solidFill>
              </a:rPr>
              <a:t>Професионални приемни семейства – </a:t>
            </a:r>
            <a:r>
              <a:rPr lang="bg-BG" sz="2600" dirty="0" smtClean="0">
                <a:solidFill>
                  <a:schemeClr val="tx1"/>
                </a:solidFill>
              </a:rPr>
              <a:t>28</a:t>
            </a:r>
            <a:endParaRPr lang="bg-BG" sz="26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bg-BG" sz="2600" dirty="0" smtClean="0">
                <a:solidFill>
                  <a:schemeClr val="tx1"/>
                </a:solidFill>
              </a:rPr>
              <a:t>Доброволни приемни семейства – 0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bg-BG" sz="2600" dirty="0" smtClean="0">
                <a:solidFill>
                  <a:schemeClr val="tx1"/>
                </a:solidFill>
              </a:rPr>
              <a:t>Приемни семейства с настанени деца- 24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bg-BG" sz="2600" dirty="0" smtClean="0">
                <a:solidFill>
                  <a:schemeClr val="tx1"/>
                </a:solidFill>
              </a:rPr>
              <a:t>Свободни приемни семейства – </a:t>
            </a:r>
            <a:r>
              <a:rPr lang="bg-BG" sz="2600" dirty="0" smtClean="0">
                <a:solidFill>
                  <a:schemeClr val="tx1"/>
                </a:solidFill>
              </a:rPr>
              <a:t>4</a:t>
            </a:r>
            <a:endParaRPr lang="bg-BG" sz="26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bg-BG" sz="2600" dirty="0" smtClean="0">
                <a:solidFill>
                  <a:schemeClr val="tx1"/>
                </a:solidFill>
              </a:rPr>
              <a:t>Деца настанени в приемни семейства – </a:t>
            </a:r>
            <a:r>
              <a:rPr lang="bg-BG" sz="2600" dirty="0" smtClean="0">
                <a:solidFill>
                  <a:schemeClr val="tx1"/>
                </a:solidFill>
              </a:rPr>
              <a:t>31</a:t>
            </a:r>
            <a:endParaRPr lang="bg-BG" sz="2600" dirty="0" smtClean="0">
              <a:solidFill>
                <a:schemeClr val="tx1"/>
              </a:solidFill>
            </a:endParaRPr>
          </a:p>
          <a:p>
            <a:pPr algn="just"/>
            <a:endParaRPr lang="bg-BG" sz="2800" dirty="0" smtClean="0">
              <a:solidFill>
                <a:schemeClr val="tx1"/>
              </a:solidFill>
            </a:endParaRPr>
          </a:p>
          <a:p>
            <a:pPr algn="just"/>
            <a:r>
              <a:rPr lang="bg-BG" sz="1100" i="1" dirty="0"/>
              <a:t>Проект „Приеми ме 2015“</a:t>
            </a:r>
            <a:r>
              <a:rPr lang="en-US" sz="1100" i="1" dirty="0"/>
              <a:t> - BG05M9OP001-2.003-0001-C01</a:t>
            </a:r>
            <a:r>
              <a:rPr lang="bg-BG" sz="1100" i="1" dirty="0"/>
              <a:t>, финансиран от Оперативна програма „Развитие на човешките ресурси“, съфинансирана от Европейския съюз чрез Европейския социален фонд</a:t>
            </a:r>
            <a:r>
              <a:rPr lang="bg-BG" sz="1000" i="1" dirty="0"/>
              <a:t>.</a:t>
            </a:r>
            <a:endParaRPr lang="en-US" sz="1000" dirty="0"/>
          </a:p>
          <a:p>
            <a:pPr marL="457200" indent="-457200" algn="just">
              <a:buFont typeface="Wingdings" pitchFamily="2" charset="2"/>
              <a:buChar char="Ø"/>
            </a:pPr>
            <a:endParaRPr lang="bg-BG" sz="28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1574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1336"/>
            <a:ext cx="215741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87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187674"/>
          </a:xfrm>
        </p:spPr>
        <p:txBody>
          <a:bodyPr>
            <a:normAutofit/>
          </a:bodyPr>
          <a:lstStyle/>
          <a:p>
            <a:r>
              <a:rPr lang="bg-BG" sz="3200" dirty="0" smtClean="0"/>
              <a:t>ОБЩИНА РАДОМИР</a:t>
            </a:r>
            <a:br>
              <a:rPr lang="bg-BG" sz="3200" dirty="0" smtClean="0"/>
            </a:br>
            <a:r>
              <a:rPr lang="bg-BG" sz="2400" dirty="0" smtClean="0">
                <a:solidFill>
                  <a:srgbClr val="0070C0"/>
                </a:solidFill>
              </a:rPr>
              <a:t>ВИЗИЯ НА ПРИЕМНАТА ГРИЖА </a:t>
            </a:r>
            <a:br>
              <a:rPr lang="bg-BG" sz="2400" dirty="0" smtClean="0">
                <a:solidFill>
                  <a:srgbClr val="0070C0"/>
                </a:solidFill>
              </a:rPr>
            </a:br>
            <a:r>
              <a:rPr lang="bg-BG" sz="2400" dirty="0" smtClean="0">
                <a:solidFill>
                  <a:srgbClr val="0070C0"/>
                </a:solidFill>
              </a:rPr>
              <a:t>КЪМ </a:t>
            </a:r>
            <a:r>
              <a:rPr lang="bg-BG" sz="2400" dirty="0" smtClean="0">
                <a:solidFill>
                  <a:srgbClr val="0070C0"/>
                </a:solidFill>
              </a:rPr>
              <a:t>31</a:t>
            </a:r>
            <a:r>
              <a:rPr lang="bg-BG" sz="2400" dirty="0" smtClean="0">
                <a:solidFill>
                  <a:srgbClr val="0070C0"/>
                </a:solidFill>
              </a:rPr>
              <a:t>.10.2019Г</a:t>
            </a:r>
            <a:r>
              <a:rPr lang="bg-BG" sz="2400" dirty="0" smtClean="0">
                <a:solidFill>
                  <a:srgbClr val="0070C0"/>
                </a:solidFill>
              </a:rPr>
              <a:t>.</a:t>
            </a:r>
            <a:r>
              <a:rPr lang="bg-BG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bg-BG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068960"/>
            <a:ext cx="6400800" cy="2425824"/>
          </a:xfrm>
        </p:spPr>
        <p:txBody>
          <a:bodyPr>
            <a:normAutofit fontScale="25000" lnSpcReduction="20000"/>
          </a:bodyPr>
          <a:lstStyle/>
          <a:p>
            <a:pPr marL="457200" indent="-457200" algn="just">
              <a:buFont typeface="Wingdings" pitchFamily="2" charset="2"/>
              <a:buChar char="Ø"/>
            </a:pPr>
            <a:endParaRPr lang="bg-BG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bg-BG" sz="9600" dirty="0">
                <a:solidFill>
                  <a:schemeClr val="tx1"/>
                </a:solidFill>
              </a:rPr>
              <a:t>Професионални приемни семейства – </a:t>
            </a:r>
            <a:r>
              <a:rPr lang="bg-BG" sz="9600" dirty="0">
                <a:solidFill>
                  <a:schemeClr val="tx1"/>
                </a:solidFill>
              </a:rPr>
              <a:t>9</a:t>
            </a:r>
            <a:endParaRPr lang="bg-BG" sz="9600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bg-BG" sz="9600" dirty="0">
                <a:solidFill>
                  <a:schemeClr val="tx1"/>
                </a:solidFill>
              </a:rPr>
              <a:t>Доброволни приемни семейства – </a:t>
            </a:r>
            <a:r>
              <a:rPr lang="bg-BG" sz="9600" dirty="0" smtClean="0">
                <a:solidFill>
                  <a:schemeClr val="tx1"/>
                </a:solidFill>
              </a:rPr>
              <a:t>0</a:t>
            </a:r>
            <a:endParaRPr lang="bg-BG" sz="9600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bg-BG" sz="9600" dirty="0">
                <a:solidFill>
                  <a:schemeClr val="tx1"/>
                </a:solidFill>
              </a:rPr>
              <a:t>Приемни семейства с настанени деца- </a:t>
            </a:r>
            <a:r>
              <a:rPr lang="bg-BG" sz="9600" dirty="0" smtClean="0">
                <a:solidFill>
                  <a:schemeClr val="tx1"/>
                </a:solidFill>
              </a:rPr>
              <a:t>8</a:t>
            </a:r>
            <a:endParaRPr lang="bg-BG" sz="9600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bg-BG" sz="9600" dirty="0">
                <a:solidFill>
                  <a:schemeClr val="tx1"/>
                </a:solidFill>
              </a:rPr>
              <a:t>Свободни приемни семейства – </a:t>
            </a:r>
            <a:r>
              <a:rPr lang="bg-BG" sz="9600" dirty="0">
                <a:solidFill>
                  <a:schemeClr val="tx1"/>
                </a:solidFill>
              </a:rPr>
              <a:t>1</a:t>
            </a:r>
            <a:endParaRPr lang="bg-BG" sz="9600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bg-BG" sz="9600" dirty="0">
                <a:solidFill>
                  <a:schemeClr val="tx1"/>
                </a:solidFill>
              </a:rPr>
              <a:t>Деца настанени в приемни семейства – </a:t>
            </a:r>
            <a:r>
              <a:rPr lang="bg-BG" sz="9600" dirty="0" smtClean="0">
                <a:solidFill>
                  <a:schemeClr val="tx1"/>
                </a:solidFill>
              </a:rPr>
              <a:t>12</a:t>
            </a:r>
            <a:endParaRPr lang="bg-BG" sz="9600" dirty="0" smtClean="0">
              <a:solidFill>
                <a:schemeClr val="tx1"/>
              </a:solidFill>
            </a:endParaRPr>
          </a:p>
          <a:p>
            <a:pPr algn="just"/>
            <a:endParaRPr lang="bg-BG" sz="3600" b="1" dirty="0" smtClean="0">
              <a:solidFill>
                <a:schemeClr val="tx1"/>
              </a:solidFill>
            </a:endParaRPr>
          </a:p>
          <a:p>
            <a:pPr algn="just"/>
            <a:r>
              <a:rPr lang="bg-BG" sz="4000" i="1" dirty="0"/>
              <a:t>Проект „Приеми ме 2015“</a:t>
            </a:r>
            <a:r>
              <a:rPr lang="en-US" sz="4000" i="1" dirty="0"/>
              <a:t> - BG05M9OP001-2.003-0001-C01</a:t>
            </a:r>
            <a:r>
              <a:rPr lang="bg-BG" sz="4000" i="1" dirty="0"/>
              <a:t>, финансиран от Оперативна програма „Развитие на човешките ресурси“, съфинансирана от Европейския съюз чрез Европейския социален фонд.</a:t>
            </a:r>
            <a:endParaRPr lang="en-US" sz="4000" dirty="0"/>
          </a:p>
          <a:p>
            <a:pPr algn="just"/>
            <a:endParaRPr lang="bg-BG" sz="36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1574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1336"/>
            <a:ext cx="215741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338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1800199"/>
          </a:xfrm>
        </p:spPr>
        <p:txBody>
          <a:bodyPr>
            <a:normAutofit fontScale="90000"/>
          </a:bodyPr>
          <a:lstStyle/>
          <a:p>
            <a:r>
              <a:rPr lang="bg-BG" sz="3600" dirty="0"/>
              <a:t>ОБЩИНА </a:t>
            </a:r>
            <a:r>
              <a:rPr lang="bg-BG" sz="3600" dirty="0" smtClean="0"/>
              <a:t>БРЕЗНИК</a:t>
            </a:r>
            <a:r>
              <a:rPr lang="bg-BG" sz="5400" dirty="0"/>
              <a:t/>
            </a:r>
            <a:br>
              <a:rPr lang="bg-BG" sz="5400" dirty="0"/>
            </a:br>
            <a:r>
              <a:rPr lang="bg-BG" sz="2700" dirty="0">
                <a:solidFill>
                  <a:srgbClr val="0070C0"/>
                </a:solidFill>
              </a:rPr>
              <a:t>ВИЗИЯ НА ПРИЕМНАТА ГРИЖА </a:t>
            </a:r>
            <a:br>
              <a:rPr lang="bg-BG" sz="2700" dirty="0">
                <a:solidFill>
                  <a:srgbClr val="0070C0"/>
                </a:solidFill>
              </a:rPr>
            </a:br>
            <a:r>
              <a:rPr lang="bg-BG" sz="2700" dirty="0">
                <a:solidFill>
                  <a:srgbClr val="0070C0"/>
                </a:solidFill>
              </a:rPr>
              <a:t>КЪМ </a:t>
            </a:r>
            <a:r>
              <a:rPr lang="bg-BG" sz="2700" dirty="0" smtClean="0">
                <a:solidFill>
                  <a:srgbClr val="0070C0"/>
                </a:solidFill>
              </a:rPr>
              <a:t>31.10.2019Г</a:t>
            </a:r>
            <a:r>
              <a:rPr lang="bg-BG" sz="2700" dirty="0">
                <a:solidFill>
                  <a:srgbClr val="0070C0"/>
                </a:solidFill>
              </a:rPr>
              <a:t>.</a:t>
            </a:r>
            <a:r>
              <a:rPr lang="bg-BG" sz="27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bg-BG" sz="27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2304256"/>
          </a:xfrm>
        </p:spPr>
        <p:txBody>
          <a:bodyPr>
            <a:normAutofit fontScale="25000" lnSpcReduction="20000"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bg-BG" sz="9600" dirty="0">
                <a:solidFill>
                  <a:schemeClr val="tx1"/>
                </a:solidFill>
              </a:rPr>
              <a:t>Професионални приемни семейства – </a:t>
            </a:r>
            <a:r>
              <a:rPr lang="bg-BG" sz="9600" dirty="0" smtClean="0">
                <a:solidFill>
                  <a:schemeClr val="tx1"/>
                </a:solidFill>
              </a:rPr>
              <a:t>11</a:t>
            </a:r>
            <a:endParaRPr lang="bg-BG" sz="9600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bg-BG" sz="9600" dirty="0">
                <a:solidFill>
                  <a:schemeClr val="tx1"/>
                </a:solidFill>
              </a:rPr>
              <a:t>Доброволни приемни семейства – 0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bg-BG" sz="9600" dirty="0">
                <a:solidFill>
                  <a:schemeClr val="tx1"/>
                </a:solidFill>
              </a:rPr>
              <a:t>Приемни семейства с настанени </a:t>
            </a:r>
            <a:r>
              <a:rPr lang="bg-BG" sz="9600" dirty="0" smtClean="0">
                <a:solidFill>
                  <a:schemeClr val="tx1"/>
                </a:solidFill>
              </a:rPr>
              <a:t>деца-11</a:t>
            </a:r>
            <a:endParaRPr lang="bg-BG" sz="9600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bg-BG" sz="9600" dirty="0">
                <a:solidFill>
                  <a:schemeClr val="tx1"/>
                </a:solidFill>
              </a:rPr>
              <a:t>Свободни приемни семейства – </a:t>
            </a:r>
            <a:r>
              <a:rPr lang="bg-BG" sz="9600" dirty="0" smtClean="0">
                <a:solidFill>
                  <a:schemeClr val="tx1"/>
                </a:solidFill>
              </a:rPr>
              <a:t>0</a:t>
            </a:r>
            <a:endParaRPr lang="bg-BG" sz="9600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bg-BG" sz="9600" dirty="0">
                <a:solidFill>
                  <a:schemeClr val="tx1"/>
                </a:solidFill>
              </a:rPr>
              <a:t>Деца настанени в приемни семейства – </a:t>
            </a:r>
            <a:r>
              <a:rPr lang="bg-BG" sz="9600" dirty="0" smtClean="0">
                <a:solidFill>
                  <a:schemeClr val="tx1"/>
                </a:solidFill>
              </a:rPr>
              <a:t>16</a:t>
            </a:r>
            <a:endParaRPr lang="bg-BG" sz="9600" dirty="0" smtClean="0">
              <a:solidFill>
                <a:schemeClr val="tx1"/>
              </a:solidFill>
            </a:endParaRPr>
          </a:p>
          <a:p>
            <a:pPr algn="just"/>
            <a:endParaRPr lang="bg-BG" b="1" dirty="0">
              <a:solidFill>
                <a:schemeClr val="tx1"/>
              </a:solidFill>
            </a:endParaRPr>
          </a:p>
          <a:p>
            <a:pPr algn="just"/>
            <a:r>
              <a:rPr lang="bg-BG" sz="4000" i="1" dirty="0"/>
              <a:t>Проект „Приеми ме 2015“</a:t>
            </a:r>
            <a:r>
              <a:rPr lang="en-US" sz="4000" i="1" dirty="0"/>
              <a:t> - BG05M9OP001-2.003-0001-C01</a:t>
            </a:r>
            <a:r>
              <a:rPr lang="bg-BG" sz="4000" i="1" dirty="0"/>
              <a:t>, финансиран от Оперативна програма „Развитие на човешките ресурси“, съфинансирана от Европейския съюз чрез Европейския социален фонд.</a:t>
            </a:r>
            <a:endParaRPr lang="en-US" sz="4000" dirty="0"/>
          </a:p>
          <a:p>
            <a:pPr algn="just"/>
            <a:endParaRPr lang="bg-BG" sz="4000" dirty="0">
              <a:solidFill>
                <a:schemeClr val="tx1"/>
              </a:solidFill>
            </a:endParaRPr>
          </a:p>
          <a:p>
            <a:pPr algn="just"/>
            <a:endParaRPr lang="bg-BG" dirty="0" smtClean="0">
              <a:solidFill>
                <a:schemeClr val="tx1"/>
              </a:solidFill>
            </a:endParaRPr>
          </a:p>
          <a:p>
            <a:pPr algn="just"/>
            <a:endParaRPr lang="bg-BG" dirty="0">
              <a:solidFill>
                <a:schemeClr val="tx1"/>
              </a:solidFill>
            </a:endParaRPr>
          </a:p>
          <a:p>
            <a:pPr algn="just"/>
            <a:endParaRPr lang="bg-BG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1574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1336"/>
            <a:ext cx="215741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067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1946879"/>
          </a:xfrm>
        </p:spPr>
        <p:txBody>
          <a:bodyPr>
            <a:normAutofit/>
          </a:bodyPr>
          <a:lstStyle/>
          <a:p>
            <a:r>
              <a:rPr lang="bg-BG" sz="3200" dirty="0"/>
              <a:t>ОБЩИНА </a:t>
            </a:r>
            <a:r>
              <a:rPr lang="bg-BG" sz="3200" dirty="0" smtClean="0"/>
              <a:t>ТРЪН</a:t>
            </a:r>
            <a:r>
              <a:rPr lang="bg-BG" sz="3200" dirty="0"/>
              <a:t/>
            </a:r>
            <a:br>
              <a:rPr lang="bg-BG" sz="3200" dirty="0"/>
            </a:br>
            <a:r>
              <a:rPr lang="bg-BG" sz="2400" dirty="0">
                <a:solidFill>
                  <a:srgbClr val="0070C0"/>
                </a:solidFill>
              </a:rPr>
              <a:t>ВИЗИЯ НА ПРИЕМНАТА ГРИЖА </a:t>
            </a:r>
            <a:br>
              <a:rPr lang="bg-BG" sz="2400" dirty="0">
                <a:solidFill>
                  <a:srgbClr val="0070C0"/>
                </a:solidFill>
              </a:rPr>
            </a:br>
            <a:r>
              <a:rPr lang="bg-BG" sz="2400">
                <a:solidFill>
                  <a:srgbClr val="0070C0"/>
                </a:solidFill>
              </a:rPr>
              <a:t>КЪМ </a:t>
            </a:r>
            <a:r>
              <a:rPr lang="bg-BG" sz="2400" smtClean="0">
                <a:solidFill>
                  <a:srgbClr val="0070C0"/>
                </a:solidFill>
              </a:rPr>
              <a:t>31</a:t>
            </a:r>
            <a:r>
              <a:rPr lang="bg-BG" sz="2400" smtClean="0">
                <a:solidFill>
                  <a:srgbClr val="0070C0"/>
                </a:solidFill>
              </a:rPr>
              <a:t>.10.2019Г</a:t>
            </a:r>
            <a:r>
              <a:rPr lang="bg-BG" sz="2400" dirty="0">
                <a:solidFill>
                  <a:srgbClr val="0070C0"/>
                </a:solidFill>
              </a:rPr>
              <a:t>.</a:t>
            </a:r>
            <a:r>
              <a:rPr lang="bg-BG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bg-BG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2281808"/>
          </a:xfrm>
        </p:spPr>
        <p:txBody>
          <a:bodyPr>
            <a:normAutofit fontScale="25000" lnSpcReduction="20000"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bg-BG" sz="9600" dirty="0">
                <a:solidFill>
                  <a:schemeClr val="tx1"/>
                </a:solidFill>
              </a:rPr>
              <a:t>Професионални приемни семейства – 5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bg-BG" sz="9600" dirty="0">
                <a:solidFill>
                  <a:schemeClr val="tx1"/>
                </a:solidFill>
              </a:rPr>
              <a:t>Доброволни приемни семейства – 0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bg-BG" sz="9600" dirty="0">
                <a:solidFill>
                  <a:schemeClr val="tx1"/>
                </a:solidFill>
              </a:rPr>
              <a:t>Приемни семейства с настанени деца- </a:t>
            </a:r>
            <a:r>
              <a:rPr lang="bg-BG" sz="9600" dirty="0">
                <a:solidFill>
                  <a:schemeClr val="tx1"/>
                </a:solidFill>
              </a:rPr>
              <a:t>5</a:t>
            </a:r>
            <a:endParaRPr lang="bg-BG" sz="9600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bg-BG" sz="9600" dirty="0">
                <a:solidFill>
                  <a:schemeClr val="tx1"/>
                </a:solidFill>
              </a:rPr>
              <a:t>Свободни приемни семейства – </a:t>
            </a:r>
            <a:r>
              <a:rPr lang="bg-BG" sz="9600" dirty="0" smtClean="0">
                <a:solidFill>
                  <a:schemeClr val="tx1"/>
                </a:solidFill>
              </a:rPr>
              <a:t>0</a:t>
            </a:r>
            <a:endParaRPr lang="bg-BG" sz="9600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bg-BG" sz="9600" dirty="0">
                <a:solidFill>
                  <a:schemeClr val="tx1"/>
                </a:solidFill>
              </a:rPr>
              <a:t>Деца настанени в приемни семейства – </a:t>
            </a:r>
            <a:r>
              <a:rPr lang="bg-BG" sz="9600" dirty="0" smtClean="0">
                <a:solidFill>
                  <a:schemeClr val="tx1"/>
                </a:solidFill>
              </a:rPr>
              <a:t>6</a:t>
            </a:r>
            <a:endParaRPr lang="bg-BG" sz="9600" dirty="0" smtClean="0">
              <a:solidFill>
                <a:schemeClr val="tx1"/>
              </a:solidFill>
            </a:endParaRPr>
          </a:p>
          <a:p>
            <a:pPr algn="just"/>
            <a:endParaRPr lang="bg-BG" b="1" dirty="0">
              <a:solidFill>
                <a:schemeClr val="tx1"/>
              </a:solidFill>
            </a:endParaRPr>
          </a:p>
          <a:p>
            <a:pPr algn="just"/>
            <a:r>
              <a:rPr lang="bg-BG" sz="4000" i="1" dirty="0"/>
              <a:t>Проект „Приеми ме 2015“</a:t>
            </a:r>
            <a:r>
              <a:rPr lang="en-US" sz="4000" i="1" dirty="0"/>
              <a:t> - BG05M9OP001-2.003-0001-C01</a:t>
            </a:r>
            <a:r>
              <a:rPr lang="bg-BG" sz="4000" i="1" dirty="0"/>
              <a:t>, финансиран от Оперативна програма „Развитие на човешките ресурси“, съфинансирана от Европейския съюз чрез Европейския социален фонд.</a:t>
            </a:r>
            <a:endParaRPr lang="en-US" sz="4000" dirty="0"/>
          </a:p>
          <a:p>
            <a:pPr algn="just"/>
            <a:endParaRPr lang="bg-BG" sz="4000" dirty="0">
              <a:solidFill>
                <a:schemeClr val="tx1"/>
              </a:solidFill>
            </a:endParaRPr>
          </a:p>
          <a:p>
            <a:pPr algn="just"/>
            <a:endParaRPr lang="bg-BG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1574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1336"/>
            <a:ext cx="215741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630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1296143"/>
          </a:xfrm>
        </p:spPr>
        <p:txBody>
          <a:bodyPr>
            <a:normAutofit/>
          </a:bodyPr>
          <a:lstStyle/>
          <a:p>
            <a:r>
              <a:rPr lang="bg-BG" sz="3200" dirty="0" smtClean="0"/>
              <a:t>ОБЛАСТ ПЕРНИК</a:t>
            </a:r>
            <a:r>
              <a:rPr lang="bg-BG" sz="3600" dirty="0" smtClean="0"/>
              <a:t/>
            </a:r>
            <a:br>
              <a:rPr lang="bg-BG" sz="3600" dirty="0" smtClean="0"/>
            </a:br>
            <a:r>
              <a:rPr lang="bg-BG" sz="2800" dirty="0" smtClean="0">
                <a:solidFill>
                  <a:srgbClr val="0070C0"/>
                </a:solidFill>
              </a:rPr>
              <a:t>ОБЛАСТЕН</a:t>
            </a:r>
            <a:r>
              <a:rPr lang="bg-BG" sz="2800" dirty="0" smtClean="0"/>
              <a:t> </a:t>
            </a:r>
            <a:r>
              <a:rPr lang="bg-BG" sz="2800" dirty="0" smtClean="0">
                <a:solidFill>
                  <a:srgbClr val="0070C0"/>
                </a:solidFill>
              </a:rPr>
              <a:t>ЕКИП ПО ПРИЕМНА ГРИЖА</a:t>
            </a:r>
            <a:endParaRPr lang="bg-BG" sz="3600" dirty="0">
              <a:solidFill>
                <a:srgbClr val="0070C0"/>
              </a:solidFill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611560" y="2492896"/>
            <a:ext cx="8064896" cy="314590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bg-BG" sz="2800" dirty="0" smtClean="0">
                <a:solidFill>
                  <a:schemeClr val="tx1"/>
                </a:solidFill>
              </a:rPr>
              <a:t>                       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bg-BG" sz="2800" dirty="0" smtClean="0">
                <a:solidFill>
                  <a:schemeClr val="tx1"/>
                </a:solidFill>
              </a:rPr>
              <a:t>  </a:t>
            </a:r>
            <a:r>
              <a:rPr lang="bg-BG" sz="2600" dirty="0" smtClean="0">
                <a:solidFill>
                  <a:schemeClr val="tx1"/>
                </a:solidFill>
              </a:rPr>
              <a:t>Екипът се състои от:</a:t>
            </a:r>
          </a:p>
          <a:p>
            <a:pPr algn="just"/>
            <a:endParaRPr lang="bg-BG" sz="26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bg-BG" sz="2600" dirty="0" smtClean="0">
                <a:solidFill>
                  <a:schemeClr val="tx1"/>
                </a:solidFill>
              </a:rPr>
              <a:t>Четрима социални работника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bg-BG" sz="2600" dirty="0" smtClean="0">
                <a:solidFill>
                  <a:schemeClr val="tx1"/>
                </a:solidFill>
              </a:rPr>
              <a:t>Началник на ОЕПГ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bg-BG" sz="2600" dirty="0" smtClean="0">
                <a:solidFill>
                  <a:schemeClr val="tx1"/>
                </a:solidFill>
              </a:rPr>
              <a:t>Администратор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bg-BG" sz="2600" dirty="0" smtClean="0">
                <a:solidFill>
                  <a:schemeClr val="tx1"/>
                </a:solidFill>
              </a:rPr>
              <a:t>Счетоводител</a:t>
            </a:r>
          </a:p>
          <a:p>
            <a:pPr algn="just"/>
            <a:endParaRPr lang="bg-BG" sz="2800" dirty="0" smtClean="0">
              <a:solidFill>
                <a:schemeClr val="tx1"/>
              </a:solidFill>
            </a:endParaRPr>
          </a:p>
          <a:p>
            <a:pPr algn="just"/>
            <a:r>
              <a:rPr lang="bg-BG" sz="1100" i="1" dirty="0"/>
              <a:t>Проект „Приеми ме 2015“</a:t>
            </a:r>
            <a:r>
              <a:rPr lang="en-US" sz="1100" i="1" dirty="0"/>
              <a:t> - BG05M9OP001-2.003-0001-C01</a:t>
            </a:r>
            <a:r>
              <a:rPr lang="bg-BG" sz="1100" i="1" dirty="0"/>
              <a:t>, финансиран от Оперативна програма „Развитие на човешките ресурси“, съфинансирана от Европейския съюз чрез Европейския социален фонд.</a:t>
            </a:r>
            <a:endParaRPr lang="en-US" sz="1100" dirty="0"/>
          </a:p>
          <a:p>
            <a:pPr algn="just"/>
            <a:endParaRPr lang="bg-BG" sz="11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bg-BG" sz="28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21574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4231"/>
            <a:ext cx="215741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92896"/>
            <a:ext cx="324036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18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</TotalTime>
  <Words>886</Words>
  <Application>Microsoft Office PowerPoint</Application>
  <PresentationFormat>Презентация на цял екран (4:3)</PresentationFormat>
  <Paragraphs>127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16</vt:i4>
      </vt:variant>
    </vt:vector>
  </HeadingPairs>
  <TitlesOfParts>
    <vt:vector size="17" baseType="lpstr">
      <vt:lpstr>Office тема</vt:lpstr>
      <vt:lpstr>ПРОЕКТ „ПРИЕМИ МЕ 2015“</vt:lpstr>
      <vt:lpstr>ПРОЕКТ „ПРИЕМИ МЕ 2015“ ЕТАП 2 </vt:lpstr>
      <vt:lpstr>ПРОЕКТ „ПРИЕМИ МЕ 2015“ ЦЕЛИ НА ПРОЕКТА </vt:lpstr>
      <vt:lpstr>ОБЛАСТ ПЕРНИК ПАРТНЬОР ПО ПРОЕКТ“ПРИЕМИ МЕ 2015“ ОТГОВОРНОСТИ</vt:lpstr>
      <vt:lpstr>ОБЩИНА ПЕРНИК ВИЗИЯ НА ПРИЕМНАТА ГРИЖА КЪМ 31.10.2019г.</vt:lpstr>
      <vt:lpstr>ОБЩИНА РАДОМИР ВИЗИЯ НА ПРИЕМНАТА ГРИЖА  КЪМ 31.10.2019Г. </vt:lpstr>
      <vt:lpstr>ОБЩИНА БРЕЗНИК ВИЗИЯ НА ПРИЕМНАТА ГРИЖА  КЪМ 31.10.2019Г. </vt:lpstr>
      <vt:lpstr>ОБЩИНА ТРЪН ВИЗИЯ НА ПРИЕМНАТА ГРИЖА  КЪМ 31.10.2019Г. </vt:lpstr>
      <vt:lpstr>ОБЛАСТ ПЕРНИК ОБЛАСТЕН ЕКИП ПО ПРИЕМНА ГРИЖА</vt:lpstr>
      <vt:lpstr>КАКВО Е ПРИЕМНА ГРИЖА ПРИЕМНАТА ГРИЖА ПРЕДСТАВЛЯВА</vt:lpstr>
      <vt:lpstr>ПРИЕМНАТА ГРИЖА МОЖЕ ДА БЪДЕ ДОБРОВОЛНА / ПРОФЕСИОНАЛНА</vt:lpstr>
      <vt:lpstr>ДЕЦА НУЖДАЕЩИ СЕ ОТ ПРИЕМНА ГРИЖА ДЕЦА В РИСК</vt:lpstr>
      <vt:lpstr>ДЕЦА НУЖДАЕЩИ СЕ ОТ ПРИЕМНА ГРИЖА ПРИОРИТЕТНИ ГРУПИ </vt:lpstr>
      <vt:lpstr>ПРЕДИЗВИКАТЛСТВОТО ДА БЪДЕШ ПРИЕМЕН РОДИТЕЛ ЗА ДА СТЕ ПРИЕМЕН РОДИТЕЛ ТРЯБВА</vt:lpstr>
      <vt:lpstr> КАКВО НИ ПРЕДСТОИ ДЕЙНОСТИ ПО УСЛУГАТА</vt:lpstr>
      <vt:lpstr>БЛАГОДАРИМ ЗА ВНИМАНИЕТО!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User1</dc:creator>
  <cp:lastModifiedBy>User</cp:lastModifiedBy>
  <cp:revision>148</cp:revision>
  <dcterms:created xsi:type="dcterms:W3CDTF">2016-02-15T11:34:25Z</dcterms:created>
  <dcterms:modified xsi:type="dcterms:W3CDTF">2019-11-21T06:38:12Z</dcterms:modified>
</cp:coreProperties>
</file>